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293" r:id="rId2"/>
    <p:sldId id="2235" r:id="rId3"/>
    <p:sldId id="2298" r:id="rId4"/>
    <p:sldId id="2325" r:id="rId5"/>
    <p:sldId id="2296" r:id="rId6"/>
    <p:sldId id="2226" r:id="rId7"/>
    <p:sldId id="2294" r:id="rId8"/>
    <p:sldId id="2241" r:id="rId9"/>
    <p:sldId id="2328" r:id="rId10"/>
    <p:sldId id="2329" r:id="rId11"/>
    <p:sldId id="2330" r:id="rId12"/>
    <p:sldId id="2331" r:id="rId13"/>
    <p:sldId id="2332" r:id="rId14"/>
    <p:sldId id="2333" r:id="rId15"/>
    <p:sldId id="2295" r:id="rId16"/>
    <p:sldId id="2327" r:id="rId17"/>
    <p:sldId id="2297" r:id="rId18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088" userDrawn="1">
          <p15:clr>
            <a:srgbClr val="A4A3A4"/>
          </p15:clr>
        </p15:guide>
        <p15:guide id="11" pos="7678" userDrawn="1">
          <p15:clr>
            <a:srgbClr val="A4A3A4"/>
          </p15:clr>
        </p15:guide>
        <p15:guide id="12" orient="horz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B4C52"/>
    <a:srgbClr val="817E9A"/>
    <a:srgbClr val="4AEDDE"/>
    <a:srgbClr val="3B1F4D"/>
    <a:srgbClr val="000E36"/>
    <a:srgbClr val="000000"/>
    <a:srgbClr val="FDEA57"/>
    <a:srgbClr val="FA484D"/>
    <a:srgbClr val="583F52"/>
    <a:srgbClr val="74F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9" autoAdjust="0"/>
    <p:restoredTop sz="96012" autoAdjust="0"/>
  </p:normalViewPr>
  <p:slideViewPr>
    <p:cSldViewPr snapToGrid="0" snapToObjects="1">
      <p:cViewPr varScale="1">
        <p:scale>
          <a:sx n="32" d="100"/>
          <a:sy n="32" d="100"/>
        </p:scale>
        <p:origin x="636" y="24"/>
      </p:cViewPr>
      <p:guideLst>
        <p:guide orient="horz" pos="8088"/>
        <p:guide pos="7678"/>
        <p:guide orient="horz" pos="43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3" d="100"/>
        <a:sy n="43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3.png>
</file>

<file path=ppt/media/image4.jpe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8/22/2019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9878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4830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8296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733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74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064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050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722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2558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7787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3531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325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9077093" y="12489366"/>
            <a:ext cx="6579219" cy="78058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1694985" y="12489366"/>
            <a:ext cx="2609386" cy="42374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8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kil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/>
          <p:cNvSpPr>
            <a:spLocks noGrp="1"/>
          </p:cNvSpPr>
          <p:nvPr>
            <p:ph type="pic" sz="quarter" idx="52"/>
          </p:nvPr>
        </p:nvSpPr>
        <p:spPr>
          <a:xfrm>
            <a:off x="2780519" y="3836018"/>
            <a:ext cx="3966456" cy="423492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53"/>
          </p:nvPr>
        </p:nvSpPr>
        <p:spPr>
          <a:xfrm>
            <a:off x="10232310" y="3836018"/>
            <a:ext cx="3966456" cy="423492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17421681" y="3836018"/>
            <a:ext cx="3966456" cy="423492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048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1" y="0"/>
            <a:ext cx="24377650" cy="637849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831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2614295" y="6135123"/>
            <a:ext cx="6168156" cy="480531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53"/>
          </p:nvPr>
        </p:nvSpPr>
        <p:spPr>
          <a:xfrm>
            <a:off x="9131313" y="6135123"/>
            <a:ext cx="6168156" cy="480531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54"/>
          </p:nvPr>
        </p:nvSpPr>
        <p:spPr>
          <a:xfrm>
            <a:off x="15648331" y="6135123"/>
            <a:ext cx="6168156" cy="480531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579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What we 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7"/>
          <p:cNvSpPr>
            <a:spLocks noGrp="1"/>
          </p:cNvSpPr>
          <p:nvPr>
            <p:ph type="pic" sz="quarter" idx="41"/>
          </p:nvPr>
        </p:nvSpPr>
        <p:spPr>
          <a:xfrm>
            <a:off x="4324200" y="8289089"/>
            <a:ext cx="3236976" cy="3236976"/>
          </a:xfrm>
          <a:prstGeom prst="ellipse">
            <a:avLst/>
          </a:pr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7"/>
          <p:cNvSpPr>
            <a:spLocks noGrp="1"/>
          </p:cNvSpPr>
          <p:nvPr>
            <p:ph type="pic" sz="quarter" idx="42"/>
          </p:nvPr>
        </p:nvSpPr>
        <p:spPr>
          <a:xfrm>
            <a:off x="7914211" y="8289088"/>
            <a:ext cx="3236976" cy="3236976"/>
          </a:xfrm>
          <a:prstGeom prst="ellipse">
            <a:avLst/>
          </a:pr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43"/>
          </p:nvPr>
        </p:nvSpPr>
        <p:spPr>
          <a:xfrm>
            <a:off x="2555755" y="5086074"/>
            <a:ext cx="3236976" cy="3236976"/>
          </a:xfrm>
          <a:prstGeom prst="ellipse">
            <a:avLst/>
          </a:pr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7"/>
          <p:cNvSpPr>
            <a:spLocks noGrp="1"/>
          </p:cNvSpPr>
          <p:nvPr>
            <p:ph type="pic" sz="quarter" idx="44"/>
          </p:nvPr>
        </p:nvSpPr>
        <p:spPr>
          <a:xfrm>
            <a:off x="9623357" y="5086075"/>
            <a:ext cx="3236976" cy="3236976"/>
          </a:xfrm>
          <a:prstGeom prst="ellipse">
            <a:avLst/>
          </a:pr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Picture Placeholder 7"/>
          <p:cNvSpPr>
            <a:spLocks noGrp="1"/>
          </p:cNvSpPr>
          <p:nvPr>
            <p:ph type="pic" sz="quarter" idx="45"/>
          </p:nvPr>
        </p:nvSpPr>
        <p:spPr>
          <a:xfrm>
            <a:off x="4324200" y="1946336"/>
            <a:ext cx="3236976" cy="3236976"/>
          </a:xfrm>
          <a:prstGeom prst="ellipse">
            <a:avLst/>
          </a:pr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Picture Placeholder 7"/>
          <p:cNvSpPr>
            <a:spLocks noGrp="1"/>
          </p:cNvSpPr>
          <p:nvPr>
            <p:ph type="pic" sz="quarter" idx="46"/>
          </p:nvPr>
        </p:nvSpPr>
        <p:spPr>
          <a:xfrm>
            <a:off x="7914211" y="1946335"/>
            <a:ext cx="3236976" cy="3236976"/>
          </a:xfrm>
          <a:prstGeom prst="ellipse">
            <a:avLst/>
          </a:pr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4" name="Picture Placeholder 7"/>
          <p:cNvSpPr>
            <a:spLocks noGrp="1"/>
          </p:cNvSpPr>
          <p:nvPr>
            <p:ph type="pic" sz="quarter" idx="47"/>
          </p:nvPr>
        </p:nvSpPr>
        <p:spPr>
          <a:xfrm>
            <a:off x="6077720" y="5086075"/>
            <a:ext cx="3236976" cy="3236976"/>
          </a:xfrm>
          <a:prstGeom prst="ellipse">
            <a:avLst/>
          </a:pr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129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3"/>
          <p:cNvSpPr>
            <a:spLocks noGrp="1"/>
          </p:cNvSpPr>
          <p:nvPr>
            <p:ph type="pic" sz="quarter" idx="50"/>
          </p:nvPr>
        </p:nvSpPr>
        <p:spPr>
          <a:xfrm>
            <a:off x="18265698" y="-1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12176049" y="-1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52"/>
          </p:nvPr>
        </p:nvSpPr>
        <p:spPr>
          <a:xfrm>
            <a:off x="6089650" y="-1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53"/>
          </p:nvPr>
        </p:nvSpPr>
        <p:spPr>
          <a:xfrm>
            <a:off x="1" y="-1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9580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3"/>
          <p:cNvSpPr>
            <a:spLocks noGrp="1"/>
          </p:cNvSpPr>
          <p:nvPr>
            <p:ph type="pic" sz="quarter" idx="50"/>
          </p:nvPr>
        </p:nvSpPr>
        <p:spPr>
          <a:xfrm>
            <a:off x="18265698" y="8809463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12176049" y="8809463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52"/>
          </p:nvPr>
        </p:nvSpPr>
        <p:spPr>
          <a:xfrm>
            <a:off x="6089650" y="8809463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6" name="Picture Placeholder 13"/>
          <p:cNvSpPr>
            <a:spLocks noGrp="1"/>
          </p:cNvSpPr>
          <p:nvPr>
            <p:ph type="pic" sz="quarter" idx="53"/>
          </p:nvPr>
        </p:nvSpPr>
        <p:spPr>
          <a:xfrm>
            <a:off x="1" y="8809463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54"/>
          </p:nvPr>
        </p:nvSpPr>
        <p:spPr>
          <a:xfrm>
            <a:off x="18265698" y="-1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55"/>
          </p:nvPr>
        </p:nvSpPr>
        <p:spPr>
          <a:xfrm>
            <a:off x="12176049" y="-1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56"/>
          </p:nvPr>
        </p:nvSpPr>
        <p:spPr>
          <a:xfrm>
            <a:off x="6089650" y="-1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57"/>
          </p:nvPr>
        </p:nvSpPr>
        <p:spPr>
          <a:xfrm>
            <a:off x="1" y="-1"/>
            <a:ext cx="6089650" cy="490653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66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13"/>
          <p:cNvSpPr>
            <a:spLocks noGrp="1"/>
          </p:cNvSpPr>
          <p:nvPr>
            <p:ph type="pic" sz="quarter" idx="50"/>
          </p:nvPr>
        </p:nvSpPr>
        <p:spPr>
          <a:xfrm>
            <a:off x="2665059" y="4187708"/>
            <a:ext cx="7527985" cy="477654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8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9784141" y="6312775"/>
            <a:ext cx="1785757" cy="311274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220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icture Placeholder 13"/>
          <p:cNvSpPr>
            <a:spLocks noGrp="1"/>
          </p:cNvSpPr>
          <p:nvPr>
            <p:ph type="pic" sz="quarter" idx="50"/>
          </p:nvPr>
        </p:nvSpPr>
        <p:spPr>
          <a:xfrm>
            <a:off x="0" y="0"/>
            <a:ext cx="8541834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9712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ent wo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3"/>
          <p:cNvSpPr>
            <a:spLocks noGrp="1"/>
          </p:cNvSpPr>
          <p:nvPr>
            <p:ph type="pic" sz="quarter" idx="52"/>
          </p:nvPr>
        </p:nvSpPr>
        <p:spPr>
          <a:xfrm>
            <a:off x="9857677" y="3657599"/>
            <a:ext cx="4728118" cy="682454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50"/>
          </p:nvPr>
        </p:nvSpPr>
        <p:spPr>
          <a:xfrm>
            <a:off x="16392290" y="3657599"/>
            <a:ext cx="4728118" cy="682454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51"/>
          </p:nvPr>
        </p:nvSpPr>
        <p:spPr>
          <a:xfrm>
            <a:off x="3323064" y="3657599"/>
            <a:ext cx="4728118" cy="682454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0945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12623180" y="12333249"/>
            <a:ext cx="2787805" cy="6913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13"/>
          <p:cNvSpPr>
            <a:spLocks noGrp="1"/>
          </p:cNvSpPr>
          <p:nvPr>
            <p:ph type="pic" sz="quarter" idx="41"/>
          </p:nvPr>
        </p:nvSpPr>
        <p:spPr>
          <a:xfrm>
            <a:off x="18335206" y="0"/>
            <a:ext cx="6042444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13"/>
          <p:cNvSpPr>
            <a:spLocks noGrp="1"/>
          </p:cNvSpPr>
          <p:nvPr>
            <p:ph type="pic" sz="quarter" idx="42"/>
          </p:nvPr>
        </p:nvSpPr>
        <p:spPr>
          <a:xfrm>
            <a:off x="12188825" y="0"/>
            <a:ext cx="5899899" cy="671303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9" name="Picture Placeholder 13"/>
          <p:cNvSpPr>
            <a:spLocks noGrp="1"/>
          </p:cNvSpPr>
          <p:nvPr>
            <p:ph type="pic" sz="quarter" idx="43"/>
          </p:nvPr>
        </p:nvSpPr>
        <p:spPr>
          <a:xfrm>
            <a:off x="12188825" y="7002966"/>
            <a:ext cx="5899899" cy="671303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08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57"/>
          </p:nvPr>
        </p:nvSpPr>
        <p:spPr>
          <a:xfrm>
            <a:off x="13120735" y="3132250"/>
            <a:ext cx="4275168" cy="636858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59"/>
          </p:nvPr>
        </p:nvSpPr>
        <p:spPr>
          <a:xfrm>
            <a:off x="17980406" y="3132250"/>
            <a:ext cx="4275168" cy="636858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60"/>
          </p:nvPr>
        </p:nvSpPr>
        <p:spPr>
          <a:xfrm>
            <a:off x="8348013" y="3132250"/>
            <a:ext cx="4275168" cy="636858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0044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40"/>
          </p:nvPr>
        </p:nvSpPr>
        <p:spPr>
          <a:xfrm>
            <a:off x="9080963" y="1059364"/>
            <a:ext cx="7132909" cy="954544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41"/>
          </p:nvPr>
        </p:nvSpPr>
        <p:spPr>
          <a:xfrm>
            <a:off x="1565041" y="3323063"/>
            <a:ext cx="7132909" cy="954544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23072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0" y="-7928"/>
            <a:ext cx="24377649" cy="821522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5571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1" y="-7928"/>
            <a:ext cx="12199434" cy="1386360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8316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26"/>
          </p:nvPr>
        </p:nvSpPr>
        <p:spPr>
          <a:xfrm>
            <a:off x="19001680" y="4951141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Picture Placeholder 13"/>
          <p:cNvSpPr>
            <a:spLocks noGrp="1"/>
          </p:cNvSpPr>
          <p:nvPr>
            <p:ph type="pic" sz="quarter" idx="27"/>
          </p:nvPr>
        </p:nvSpPr>
        <p:spPr>
          <a:xfrm>
            <a:off x="15121054" y="4951141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Picture Placeholder 13"/>
          <p:cNvSpPr>
            <a:spLocks noGrp="1"/>
          </p:cNvSpPr>
          <p:nvPr>
            <p:ph type="pic" sz="quarter" idx="28"/>
          </p:nvPr>
        </p:nvSpPr>
        <p:spPr>
          <a:xfrm>
            <a:off x="11262734" y="4951141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30"/>
          </p:nvPr>
        </p:nvSpPr>
        <p:spPr>
          <a:xfrm>
            <a:off x="19001680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31"/>
          </p:nvPr>
        </p:nvSpPr>
        <p:spPr>
          <a:xfrm>
            <a:off x="15121054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32"/>
          </p:nvPr>
        </p:nvSpPr>
        <p:spPr>
          <a:xfrm>
            <a:off x="11262734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33"/>
          </p:nvPr>
        </p:nvSpPr>
        <p:spPr>
          <a:xfrm>
            <a:off x="7382108" y="8854069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34"/>
          </p:nvPr>
        </p:nvSpPr>
        <p:spPr>
          <a:xfrm>
            <a:off x="19001680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35"/>
          </p:nvPr>
        </p:nvSpPr>
        <p:spPr>
          <a:xfrm>
            <a:off x="15121054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36"/>
          </p:nvPr>
        </p:nvSpPr>
        <p:spPr>
          <a:xfrm>
            <a:off x="11262734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37"/>
          </p:nvPr>
        </p:nvSpPr>
        <p:spPr>
          <a:xfrm>
            <a:off x="7382108" y="1070517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5" name="Picture Placeholder 13"/>
          <p:cNvSpPr>
            <a:spLocks noGrp="1"/>
          </p:cNvSpPr>
          <p:nvPr>
            <p:ph type="pic" sz="quarter" idx="29"/>
          </p:nvPr>
        </p:nvSpPr>
        <p:spPr>
          <a:xfrm>
            <a:off x="7382108" y="4951141"/>
            <a:ext cx="3568390" cy="35906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464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Half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1285034" y="579864"/>
            <a:ext cx="1895707" cy="6913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2178216" y="0"/>
            <a:ext cx="12199434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17073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ablet_ip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370241" y="5035781"/>
            <a:ext cx="6556917" cy="408591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6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6495096" y="5035781"/>
            <a:ext cx="6556917" cy="408591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876371" y="5035781"/>
            <a:ext cx="6556917" cy="408591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2373834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sonr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12386717" y="2006738"/>
            <a:ext cx="3855789" cy="527080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18"/>
          </p:nvPr>
        </p:nvSpPr>
        <p:spPr>
          <a:xfrm>
            <a:off x="8182259" y="2006737"/>
            <a:ext cx="3877056" cy="308152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13" name="Picture Placeholder 13"/>
          <p:cNvSpPr>
            <a:spLocks noGrp="1"/>
          </p:cNvSpPr>
          <p:nvPr>
            <p:ph type="pic" sz="quarter" idx="19"/>
          </p:nvPr>
        </p:nvSpPr>
        <p:spPr>
          <a:xfrm>
            <a:off x="8182259" y="5430421"/>
            <a:ext cx="3877056" cy="702827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2365450" y="7597203"/>
            <a:ext cx="10300874" cy="486149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058486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_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77650" cy="6858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8898673" y="12533971"/>
            <a:ext cx="6735337" cy="86979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10709421" y="1680141"/>
            <a:ext cx="2958807" cy="36501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17260728" y="1680141"/>
            <a:ext cx="2958807" cy="36501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12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4133369" y="1680141"/>
            <a:ext cx="2958807" cy="36501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938116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two 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10425208" y="3524111"/>
            <a:ext cx="3843348" cy="636278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1258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lacehol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8079131" y="6052296"/>
            <a:ext cx="7536164" cy="475424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  <p:sp>
        <p:nvSpPr>
          <p:cNvPr id="39" name="Picture Placeholder 13"/>
          <p:cNvSpPr>
            <a:spLocks noGrp="1"/>
          </p:cNvSpPr>
          <p:nvPr>
            <p:ph type="pic" sz="quarter" idx="17"/>
          </p:nvPr>
        </p:nvSpPr>
        <p:spPr>
          <a:xfrm>
            <a:off x="15208050" y="8152383"/>
            <a:ext cx="1784098" cy="3137277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84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elcome mess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60"/>
          </p:nvPr>
        </p:nvSpPr>
        <p:spPr>
          <a:xfrm>
            <a:off x="-9015" y="0"/>
            <a:ext cx="7480330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3914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/>
          <p:cNvSpPr>
            <a:spLocks noGrp="1"/>
          </p:cNvSpPr>
          <p:nvPr>
            <p:ph type="pic" sz="quarter" idx="21"/>
          </p:nvPr>
        </p:nvSpPr>
        <p:spPr>
          <a:xfrm>
            <a:off x="-501" y="0"/>
            <a:ext cx="4921382" cy="67818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0" y="6980430"/>
            <a:ext cx="4921382" cy="673557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3"/>
          </p:nvPr>
        </p:nvSpPr>
        <p:spPr>
          <a:xfrm>
            <a:off x="5139378" y="0"/>
            <a:ext cx="4839009" cy="49895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4"/>
          </p:nvPr>
        </p:nvSpPr>
        <p:spPr>
          <a:xfrm>
            <a:off x="5139378" y="5188148"/>
            <a:ext cx="4839009" cy="852785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5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0216250" y="0"/>
            <a:ext cx="4857874" cy="93825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  <p:sp>
        <p:nvSpPr>
          <p:cNvPr id="26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0196382" y="9581169"/>
            <a:ext cx="4877741" cy="41348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217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23578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-Picture-Mart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77650" cy="13716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42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331330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42"/>
          </p:nvPr>
        </p:nvSpPr>
        <p:spPr>
          <a:xfrm>
            <a:off x="3518834" y="3745103"/>
            <a:ext cx="3776904" cy="4381212"/>
          </a:xfrm>
          <a:custGeom>
            <a:avLst/>
            <a:gdLst>
              <a:gd name="connsiteX0" fmla="*/ 2147390 w 4294779"/>
              <a:gd name="connsiteY0" fmla="*/ 0 h 4981947"/>
              <a:gd name="connsiteX1" fmla="*/ 4294779 w 4294779"/>
              <a:gd name="connsiteY1" fmla="*/ 1073695 h 4981947"/>
              <a:gd name="connsiteX2" fmla="*/ 4294779 w 4294779"/>
              <a:gd name="connsiteY2" fmla="*/ 3908252 h 4981947"/>
              <a:gd name="connsiteX3" fmla="*/ 2147390 w 4294779"/>
              <a:gd name="connsiteY3" fmla="*/ 4981947 h 4981947"/>
              <a:gd name="connsiteX4" fmla="*/ 0 w 4294779"/>
              <a:gd name="connsiteY4" fmla="*/ 3908252 h 4981947"/>
              <a:gd name="connsiteX5" fmla="*/ 0 w 4294779"/>
              <a:gd name="connsiteY5" fmla="*/ 1073695 h 49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4779" h="4981947">
                <a:moveTo>
                  <a:pt x="2147390" y="0"/>
                </a:moveTo>
                <a:lnTo>
                  <a:pt x="4294779" y="1073695"/>
                </a:lnTo>
                <a:lnTo>
                  <a:pt x="4294779" y="3908252"/>
                </a:lnTo>
                <a:lnTo>
                  <a:pt x="2147390" y="4981947"/>
                </a:lnTo>
                <a:lnTo>
                  <a:pt x="0" y="3908252"/>
                </a:lnTo>
                <a:lnTo>
                  <a:pt x="0" y="1073695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41"/>
          </p:nvPr>
        </p:nvSpPr>
        <p:spPr>
          <a:xfrm>
            <a:off x="16821250" y="3745103"/>
            <a:ext cx="3776904" cy="4381212"/>
          </a:xfrm>
          <a:custGeom>
            <a:avLst/>
            <a:gdLst>
              <a:gd name="connsiteX0" fmla="*/ 2147390 w 4294779"/>
              <a:gd name="connsiteY0" fmla="*/ 0 h 4981947"/>
              <a:gd name="connsiteX1" fmla="*/ 4294779 w 4294779"/>
              <a:gd name="connsiteY1" fmla="*/ 1073695 h 4981947"/>
              <a:gd name="connsiteX2" fmla="*/ 4294779 w 4294779"/>
              <a:gd name="connsiteY2" fmla="*/ 3908252 h 4981947"/>
              <a:gd name="connsiteX3" fmla="*/ 2147390 w 4294779"/>
              <a:gd name="connsiteY3" fmla="*/ 4981947 h 4981947"/>
              <a:gd name="connsiteX4" fmla="*/ 0 w 4294779"/>
              <a:gd name="connsiteY4" fmla="*/ 3908252 h 4981947"/>
              <a:gd name="connsiteX5" fmla="*/ 0 w 4294779"/>
              <a:gd name="connsiteY5" fmla="*/ 1073695 h 49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4779" h="4981947">
                <a:moveTo>
                  <a:pt x="2147390" y="0"/>
                </a:moveTo>
                <a:lnTo>
                  <a:pt x="4294779" y="1073695"/>
                </a:lnTo>
                <a:lnTo>
                  <a:pt x="4294779" y="3908252"/>
                </a:lnTo>
                <a:lnTo>
                  <a:pt x="2147390" y="4981947"/>
                </a:lnTo>
                <a:lnTo>
                  <a:pt x="0" y="3908252"/>
                </a:lnTo>
                <a:lnTo>
                  <a:pt x="0" y="1073695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43"/>
          </p:nvPr>
        </p:nvSpPr>
        <p:spPr>
          <a:xfrm>
            <a:off x="10297946" y="3745103"/>
            <a:ext cx="3776904" cy="4381212"/>
          </a:xfrm>
          <a:custGeom>
            <a:avLst/>
            <a:gdLst>
              <a:gd name="connsiteX0" fmla="*/ 2147390 w 4294779"/>
              <a:gd name="connsiteY0" fmla="*/ 0 h 4981947"/>
              <a:gd name="connsiteX1" fmla="*/ 4294779 w 4294779"/>
              <a:gd name="connsiteY1" fmla="*/ 1073695 h 4981947"/>
              <a:gd name="connsiteX2" fmla="*/ 4294779 w 4294779"/>
              <a:gd name="connsiteY2" fmla="*/ 3908252 h 4981947"/>
              <a:gd name="connsiteX3" fmla="*/ 2147390 w 4294779"/>
              <a:gd name="connsiteY3" fmla="*/ 4981947 h 4981947"/>
              <a:gd name="connsiteX4" fmla="*/ 0 w 4294779"/>
              <a:gd name="connsiteY4" fmla="*/ 3908252 h 4981947"/>
              <a:gd name="connsiteX5" fmla="*/ 0 w 4294779"/>
              <a:gd name="connsiteY5" fmla="*/ 1073695 h 4981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94779" h="4981947">
                <a:moveTo>
                  <a:pt x="2147390" y="0"/>
                </a:moveTo>
                <a:lnTo>
                  <a:pt x="4294779" y="1073695"/>
                </a:lnTo>
                <a:lnTo>
                  <a:pt x="4294779" y="3908252"/>
                </a:lnTo>
                <a:lnTo>
                  <a:pt x="2147390" y="4981947"/>
                </a:lnTo>
                <a:lnTo>
                  <a:pt x="0" y="3908252"/>
                </a:lnTo>
                <a:lnTo>
                  <a:pt x="0" y="1073695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931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51"/>
          </p:nvPr>
        </p:nvSpPr>
        <p:spPr>
          <a:xfrm>
            <a:off x="10078735" y="3553609"/>
            <a:ext cx="4143985" cy="4143986"/>
          </a:xfrm>
          <a:custGeom>
            <a:avLst/>
            <a:gdLst>
              <a:gd name="connsiteX0" fmla="*/ 2076436 w 4143985"/>
              <a:gd name="connsiteY0" fmla="*/ 2 h 4143986"/>
              <a:gd name="connsiteX1" fmla="*/ 2588092 w 4143985"/>
              <a:gd name="connsiteY1" fmla="*/ 213223 h 4143986"/>
              <a:gd name="connsiteX2" fmla="*/ 3932959 w 4143985"/>
              <a:gd name="connsiteY2" fmla="*/ 1563871 h 4143986"/>
              <a:gd name="connsiteX3" fmla="*/ 3930763 w 4143985"/>
              <a:gd name="connsiteY3" fmla="*/ 2588092 h 4143986"/>
              <a:gd name="connsiteX4" fmla="*/ 2580115 w 4143985"/>
              <a:gd name="connsiteY4" fmla="*/ 3932960 h 4143986"/>
              <a:gd name="connsiteX5" fmla="*/ 1555894 w 4143985"/>
              <a:gd name="connsiteY5" fmla="*/ 3930763 h 4143986"/>
              <a:gd name="connsiteX6" fmla="*/ 211027 w 4143985"/>
              <a:gd name="connsiteY6" fmla="*/ 2580115 h 4143986"/>
              <a:gd name="connsiteX7" fmla="*/ 213223 w 4143985"/>
              <a:gd name="connsiteY7" fmla="*/ 1555895 h 4143986"/>
              <a:gd name="connsiteX8" fmla="*/ 1563871 w 4143985"/>
              <a:gd name="connsiteY8" fmla="*/ 211027 h 4143986"/>
              <a:gd name="connsiteX9" fmla="*/ 2076436 w 4143985"/>
              <a:gd name="connsiteY9" fmla="*/ 2 h 4143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143985" h="4143986">
                <a:moveTo>
                  <a:pt x="2076436" y="2"/>
                </a:moveTo>
                <a:cubicBezTo>
                  <a:pt x="2261784" y="399"/>
                  <a:pt x="2446980" y="71505"/>
                  <a:pt x="2588092" y="213223"/>
                </a:cubicBezTo>
                <a:lnTo>
                  <a:pt x="3932959" y="1563871"/>
                </a:lnTo>
                <a:cubicBezTo>
                  <a:pt x="4215184" y="1847309"/>
                  <a:pt x="4214200" y="2305868"/>
                  <a:pt x="3930763" y="2588092"/>
                </a:cubicBezTo>
                <a:lnTo>
                  <a:pt x="2580115" y="3932960"/>
                </a:lnTo>
                <a:cubicBezTo>
                  <a:pt x="2296678" y="4215184"/>
                  <a:pt x="1838119" y="4214201"/>
                  <a:pt x="1555894" y="3930763"/>
                </a:cubicBezTo>
                <a:lnTo>
                  <a:pt x="211027" y="2580115"/>
                </a:lnTo>
                <a:cubicBezTo>
                  <a:pt x="-71198" y="2296678"/>
                  <a:pt x="-70214" y="1838119"/>
                  <a:pt x="213223" y="1555895"/>
                </a:cubicBezTo>
                <a:lnTo>
                  <a:pt x="1563871" y="211027"/>
                </a:lnTo>
                <a:cubicBezTo>
                  <a:pt x="1705590" y="69915"/>
                  <a:pt x="1891089" y="-396"/>
                  <a:pt x="2076436" y="2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082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3"/>
          <p:cNvSpPr>
            <a:spLocks noGrp="1"/>
          </p:cNvSpPr>
          <p:nvPr>
            <p:ph type="pic" sz="quarter" idx="57"/>
          </p:nvPr>
        </p:nvSpPr>
        <p:spPr>
          <a:xfrm>
            <a:off x="14168949" y="2554901"/>
            <a:ext cx="6913756" cy="840801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3"/>
          <p:cNvSpPr>
            <a:spLocks noGrp="1"/>
          </p:cNvSpPr>
          <p:nvPr>
            <p:ph type="pic" sz="quarter" idx="57"/>
          </p:nvPr>
        </p:nvSpPr>
        <p:spPr>
          <a:xfrm>
            <a:off x="12473964" y="3979743"/>
            <a:ext cx="4275168" cy="636858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58"/>
          </p:nvPr>
        </p:nvSpPr>
        <p:spPr>
          <a:xfrm>
            <a:off x="2928520" y="3979743"/>
            <a:ext cx="4275168" cy="636858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Picture Placeholder 13"/>
          <p:cNvSpPr>
            <a:spLocks noGrp="1"/>
          </p:cNvSpPr>
          <p:nvPr>
            <p:ph type="pic" sz="quarter" idx="59"/>
          </p:nvPr>
        </p:nvSpPr>
        <p:spPr>
          <a:xfrm>
            <a:off x="17333635" y="3979743"/>
            <a:ext cx="4275168" cy="636858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60"/>
          </p:nvPr>
        </p:nvSpPr>
        <p:spPr>
          <a:xfrm>
            <a:off x="7701242" y="3979743"/>
            <a:ext cx="4275168" cy="6368589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039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icture Placeholder 13"/>
          <p:cNvSpPr>
            <a:spLocks noGrp="1"/>
          </p:cNvSpPr>
          <p:nvPr>
            <p:ph type="pic" sz="quarter" idx="57"/>
          </p:nvPr>
        </p:nvSpPr>
        <p:spPr>
          <a:xfrm>
            <a:off x="15675854" y="10869326"/>
            <a:ext cx="3325859" cy="583490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6" name="Picture Placeholder 13"/>
          <p:cNvSpPr>
            <a:spLocks noGrp="1"/>
          </p:cNvSpPr>
          <p:nvPr>
            <p:ph type="pic" sz="quarter" idx="58"/>
          </p:nvPr>
        </p:nvSpPr>
        <p:spPr>
          <a:xfrm>
            <a:off x="5458254" y="10869326"/>
            <a:ext cx="3325859" cy="5834906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27" name="Picture Placeholder 13"/>
          <p:cNvSpPr>
            <a:spLocks noGrp="1"/>
          </p:cNvSpPr>
          <p:nvPr>
            <p:ph type="pic" sz="quarter" idx="59"/>
          </p:nvPr>
        </p:nvSpPr>
        <p:spPr>
          <a:xfrm>
            <a:off x="10366283" y="8441642"/>
            <a:ext cx="3723145" cy="6512542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937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Welc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3"/>
          <p:cNvSpPr>
            <a:spLocks noGrp="1"/>
          </p:cNvSpPr>
          <p:nvPr>
            <p:ph type="pic" sz="quarter" idx="57"/>
          </p:nvPr>
        </p:nvSpPr>
        <p:spPr>
          <a:xfrm>
            <a:off x="8073484" y="4272190"/>
            <a:ext cx="10749774" cy="745889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58"/>
          </p:nvPr>
        </p:nvSpPr>
        <p:spPr>
          <a:xfrm>
            <a:off x="2527075" y="2577206"/>
            <a:ext cx="9315519" cy="667830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2600">
                <a:ln>
                  <a:noFill/>
                </a:ln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791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 userDrawn="1"/>
        </p:nvSpPr>
        <p:spPr>
          <a:xfrm>
            <a:off x="22412106" y="709963"/>
            <a:ext cx="1021680" cy="615517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800" b="0" i="0" smtClean="0">
                <a:solidFill>
                  <a:schemeClr val="bg1">
                    <a:lumMod val="8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pPr algn="ctr"/>
              <a:t>‹#›</a:t>
            </a:fld>
            <a:r>
              <a:rPr lang="id-ID" sz="2800" b="0" i="0" dirty="0">
                <a:solidFill>
                  <a:schemeClr val="bg1">
                    <a:lumMod val="85000"/>
                  </a:schemeClr>
                </a:solidFill>
                <a:latin typeface="Montserrat Light" charset="0"/>
                <a:ea typeface="Montserrat Light" charset="0"/>
                <a:cs typeface="Montserrat Light" charset="0"/>
              </a:rPr>
              <a:t>  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1698266" y="12477690"/>
            <a:ext cx="2653290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en-US" sz="2000" b="0" i="0" dirty="0">
                <a:solidFill>
                  <a:schemeClr val="tx1">
                    <a:lumMod val="40000"/>
                    <a:lumOff val="60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www.yourdomain.com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27" r:id="rId1"/>
    <p:sldLayoutId id="2147484122" r:id="rId2"/>
    <p:sldLayoutId id="2147484095" r:id="rId3"/>
    <p:sldLayoutId id="2147484037" r:id="rId4"/>
    <p:sldLayoutId id="2147484005" r:id="rId5"/>
    <p:sldLayoutId id="2147484044" r:id="rId6"/>
    <p:sldLayoutId id="2147484051" r:id="rId7"/>
    <p:sldLayoutId id="2147484048" r:id="rId8"/>
    <p:sldLayoutId id="2147484045" r:id="rId9"/>
    <p:sldLayoutId id="2147484029" r:id="rId10"/>
    <p:sldLayoutId id="2147484063" r:id="rId11"/>
    <p:sldLayoutId id="2147484052" r:id="rId12"/>
    <p:sldLayoutId id="2147484034" r:id="rId13"/>
    <p:sldLayoutId id="2147484010" r:id="rId14"/>
    <p:sldLayoutId id="2147484042" r:id="rId15"/>
    <p:sldLayoutId id="2147483984" r:id="rId16"/>
    <p:sldLayoutId id="2147484083" r:id="rId17"/>
    <p:sldLayoutId id="2147483985" r:id="rId18"/>
    <p:sldLayoutId id="2147483982" r:id="rId19"/>
    <p:sldLayoutId id="2147483980" r:id="rId20"/>
    <p:sldLayoutId id="2147483976" r:id="rId21"/>
    <p:sldLayoutId id="2147483977" r:id="rId22"/>
    <p:sldLayoutId id="2147483975" r:id="rId23"/>
    <p:sldLayoutId id="2147484019" r:id="rId24"/>
    <p:sldLayoutId id="2147484096" r:id="rId25"/>
    <p:sldLayoutId id="2147484072" r:id="rId26"/>
    <p:sldLayoutId id="2147484067" r:id="rId27"/>
    <p:sldLayoutId id="2147484111" r:id="rId28"/>
    <p:sldLayoutId id="2147484074" r:id="rId29"/>
    <p:sldLayoutId id="2147484089" r:id="rId30"/>
    <p:sldLayoutId id="2147484113" r:id="rId31"/>
    <p:sldLayoutId id="2147484121" r:id="rId32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4400" kern="1200">
          <a:solidFill>
            <a:schemeClr val="tx1"/>
          </a:solidFill>
          <a:latin typeface="Montserrat Hairline" charset="0"/>
          <a:ea typeface="Montserrat Hairline" charset="0"/>
          <a:cs typeface="Montserrat Hairline" charset="0"/>
        </a:defRPr>
      </a:lvl1pPr>
    </p:titleStyle>
    <p:bodyStyle>
      <a:lvl1pPr marL="457109" indent="-457109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137132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2285543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3199760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4113977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23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791" b="7791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0" y="-30751"/>
            <a:ext cx="24377650" cy="13746751"/>
          </a:xfrm>
          <a:prstGeom prst="rect">
            <a:avLst/>
          </a:prstGeom>
          <a:gradFill flip="none" rotWithShape="1">
            <a:gsLst>
              <a:gs pos="0">
                <a:srgbClr val="3B1F4D">
                  <a:alpha val="64000"/>
                  <a:lumMod val="68000"/>
                  <a:lumOff val="32000"/>
                </a:srgbClr>
              </a:gs>
              <a:gs pos="83000">
                <a:srgbClr val="000E36">
                  <a:alpha val="68000"/>
                  <a:lumMod val="88000"/>
                  <a:lumOff val="12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 rot="10800000">
            <a:off x="19088721" y="7998100"/>
            <a:ext cx="1616703" cy="1600200"/>
            <a:chOff x="3053268" y="4800600"/>
            <a:chExt cx="1616703" cy="1600200"/>
          </a:xfrm>
        </p:grpSpPr>
        <p:cxnSp>
          <p:nvCxnSpPr>
            <p:cNvPr id="31" name="Straight Connector 30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3053268" y="4800600"/>
            <a:ext cx="1616703" cy="1600200"/>
            <a:chOff x="3053268" y="4800600"/>
            <a:chExt cx="1616703" cy="1600200"/>
          </a:xfrm>
        </p:grpSpPr>
        <p:cxnSp>
          <p:nvCxnSpPr>
            <p:cNvPr id="34" name="Straight Connector 33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/>
          <p:cNvSpPr>
            <a:spLocks/>
          </p:cNvSpPr>
          <p:nvPr/>
        </p:nvSpPr>
        <p:spPr bwMode="auto">
          <a:xfrm>
            <a:off x="6860081" y="5365668"/>
            <a:ext cx="10733708" cy="298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4572000">
              <a:lnSpc>
                <a:spcPts val="12000"/>
              </a:lnSpc>
            </a:pPr>
            <a:r>
              <a:rPr lang="zh-CN" altLang="en-US" sz="8800" b="1" spc="5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  <a:sym typeface="Bebas Neue" charset="0"/>
              </a:rPr>
              <a:t>基于深度学习的</a:t>
            </a:r>
            <a:endParaRPr lang="en-US" altLang="zh-CN" sz="8800" b="1" spc="5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  <a:sym typeface="Bebas Neue" charset="0"/>
            </a:endParaRPr>
          </a:p>
          <a:p>
            <a:pPr algn="ctr" defTabSz="4572000">
              <a:lnSpc>
                <a:spcPts val="12000"/>
              </a:lnSpc>
            </a:pPr>
            <a:r>
              <a:rPr lang="zh-CN" altLang="en-US" sz="8800" b="1" spc="5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  <a:sym typeface="Bebas Neue" charset="0"/>
              </a:rPr>
              <a:t>图书馆一层区域识别</a:t>
            </a:r>
            <a:endParaRPr lang="en-US" sz="8800" b="1" spc="5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  <a:sym typeface="Bebas Neue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11134106" y="8809463"/>
            <a:ext cx="209643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9291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319996" y="3491030"/>
            <a:ext cx="8819799" cy="133459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ts val="10060"/>
              </a:lnSpc>
            </a:pPr>
            <a:r>
              <a:rPr lang="en-US" altLang="zh-CN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3.</a:t>
            </a:r>
            <a:r>
              <a:rPr lang="zh-CN" altLang="en-US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配置环境</a:t>
            </a:r>
            <a:endParaRPr lang="en-US" sz="8000" b="1" spc="2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Half Frame 6"/>
          <p:cNvSpPr/>
          <p:nvPr/>
        </p:nvSpPr>
        <p:spPr>
          <a:xfrm rot="10800000">
            <a:off x="15752561" y="548640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alf Frame 10"/>
          <p:cNvSpPr/>
          <p:nvPr/>
        </p:nvSpPr>
        <p:spPr>
          <a:xfrm>
            <a:off x="12585329" y="111765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3181982-61A5-4ED3-9667-719E5E423261}"/>
              </a:ext>
            </a:extLst>
          </p:cNvPr>
          <p:cNvSpPr txBox="1"/>
          <p:nvPr/>
        </p:nvSpPr>
        <p:spPr>
          <a:xfrm>
            <a:off x="2703443" y="5665304"/>
            <a:ext cx="57845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在</a:t>
            </a:r>
            <a:r>
              <a:rPr lang="en-US" altLang="zh-CN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PC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上配置深度学习所需要的环境，如</a:t>
            </a:r>
            <a:r>
              <a:rPr lang="en-US" altLang="zh-CN" sz="4800" dirty="0" err="1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tensorflow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、</a:t>
            </a:r>
            <a:r>
              <a:rPr lang="en-US" altLang="zh-CN" sz="4800" dirty="0" err="1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Numpy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、</a:t>
            </a:r>
            <a:r>
              <a:rPr lang="en-US" altLang="zh-CN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OpenCV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等。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80D16D5-19DE-45B5-A8CC-2425C92F9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0346" y="1507913"/>
            <a:ext cx="7899806" cy="48643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EF7BCD4-4F3A-41AD-B0AD-45A06FADEC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7926" y="6637128"/>
            <a:ext cx="3683189" cy="569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82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319996" y="3507080"/>
            <a:ext cx="8819799" cy="132882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ts val="10060"/>
              </a:lnSpc>
            </a:pPr>
            <a:r>
              <a:rPr lang="en-US" altLang="zh-CN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4.</a:t>
            </a:r>
            <a:r>
              <a:rPr lang="zh-CN" altLang="en-US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数据采集</a:t>
            </a:r>
            <a:endParaRPr lang="en-US" altLang="zh-CN" sz="8000" b="1" spc="2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Half Frame 6"/>
          <p:cNvSpPr/>
          <p:nvPr/>
        </p:nvSpPr>
        <p:spPr>
          <a:xfrm rot="10800000">
            <a:off x="15752561" y="548640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alf Frame 10"/>
          <p:cNvSpPr/>
          <p:nvPr/>
        </p:nvSpPr>
        <p:spPr>
          <a:xfrm>
            <a:off x="12585329" y="111765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图片占位符 1">
            <a:extLst>
              <a:ext uri="{FF2B5EF4-FFF2-40B4-BE49-F238E27FC236}">
                <a16:creationId xmlns:a16="http://schemas.microsoft.com/office/drawing/2014/main" id="{752DB482-E20D-499E-B792-1DBA7139AB78}"/>
              </a:ext>
            </a:extLst>
          </p:cNvPr>
          <p:cNvPicPr>
            <a:picLocks noGrp="1" noChangeAspect="1"/>
          </p:cNvPicPr>
          <p:nvPr>
            <p:ph type="pic" sz="quarter" idx="57"/>
          </p:nvPr>
        </p:nvPicPr>
        <p:blipFill>
          <a:blip r:embed="rId3"/>
          <a:srcRect l="32118" r="32118"/>
          <a:stretch>
            <a:fillRect/>
          </a:stretch>
        </p:blipFill>
        <p:spPr>
          <a:xfrm>
            <a:off x="13735344" y="2027583"/>
            <a:ext cx="7872325" cy="9573762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24F124FC-5036-4AAA-8795-4893AED19197}"/>
              </a:ext>
            </a:extLst>
          </p:cNvPr>
          <p:cNvSpPr txBox="1"/>
          <p:nvPr/>
        </p:nvSpPr>
        <p:spPr>
          <a:xfrm>
            <a:off x="2484783" y="5764696"/>
            <a:ext cx="6400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我们在图书馆一楼对图书馆借还书区进行数据采集，对自动借还书机的各个角度进行拍照，共拍摄了</a:t>
            </a:r>
            <a:r>
              <a:rPr lang="en-US" altLang="zh-CN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900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余张照片。</a:t>
            </a:r>
          </a:p>
        </p:txBody>
      </p:sp>
    </p:spTree>
    <p:extLst>
      <p:ext uri="{BB962C8B-B14F-4D97-AF65-F5344CB8AC3E}">
        <p14:creationId xmlns:p14="http://schemas.microsoft.com/office/powerpoint/2010/main" val="1117533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319996" y="3491030"/>
            <a:ext cx="8819799" cy="133459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ts val="10060"/>
              </a:lnSpc>
            </a:pPr>
            <a:r>
              <a:rPr lang="en-US" altLang="zh-CN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5.</a:t>
            </a:r>
            <a:r>
              <a:rPr lang="zh-CN" altLang="en-US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图像预处理</a:t>
            </a:r>
            <a:endParaRPr lang="en-US" sz="8000" b="1" spc="2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Half Frame 6"/>
          <p:cNvSpPr/>
          <p:nvPr/>
        </p:nvSpPr>
        <p:spPr>
          <a:xfrm rot="10800000">
            <a:off x="15752561" y="548640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alf Frame 10"/>
          <p:cNvSpPr/>
          <p:nvPr/>
        </p:nvSpPr>
        <p:spPr>
          <a:xfrm>
            <a:off x="12585329" y="111765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8B210D2-D3B1-4645-8A4D-799D1D25632D}"/>
              </a:ext>
            </a:extLst>
          </p:cNvPr>
          <p:cNvSpPr txBox="1"/>
          <p:nvPr/>
        </p:nvSpPr>
        <p:spPr>
          <a:xfrm>
            <a:off x="2663687" y="5724939"/>
            <a:ext cx="638092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对采集到的数据利用</a:t>
            </a:r>
            <a:r>
              <a:rPr lang="en-US" altLang="zh-CN" sz="4800" dirty="0" err="1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labelImg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进行标框，标识出借还书机并转换为</a:t>
            </a:r>
            <a:r>
              <a:rPr lang="en-US" altLang="zh-CN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xml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格式，再利用</a:t>
            </a:r>
            <a:r>
              <a:rPr lang="en-US" altLang="zh-CN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python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脚本将</a:t>
            </a:r>
            <a:r>
              <a:rPr lang="en-US" altLang="zh-CN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xml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文件转换为</a:t>
            </a:r>
            <a:r>
              <a:rPr lang="en-US" altLang="zh-CN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record</a:t>
            </a:r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文件，以便后续的训练。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8C8EFB4-B3AD-4C81-8FF7-3F4604484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57171" y="6953487"/>
            <a:ext cx="8867831" cy="215586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DC66ABD-A169-4089-9473-197A383F6BF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7171" y="9564136"/>
            <a:ext cx="8867831" cy="220816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59F407E1-87B9-4B8A-A408-EE3015AC5D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318434" y="1776393"/>
            <a:ext cx="8706567" cy="4750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5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319996" y="3523879"/>
            <a:ext cx="8819799" cy="392504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ts val="10060"/>
              </a:lnSpc>
            </a:pPr>
            <a:r>
              <a:rPr lang="en-US" altLang="zh-CN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6.</a:t>
            </a:r>
            <a:r>
              <a:rPr lang="zh-CN" altLang="en-US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确定研究基本流程并进行小范围试验</a:t>
            </a:r>
            <a:endParaRPr lang="en-US" sz="8000" b="1" spc="2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Half Frame 6"/>
          <p:cNvSpPr/>
          <p:nvPr/>
        </p:nvSpPr>
        <p:spPr>
          <a:xfrm rot="10800000">
            <a:off x="15752561" y="548640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alf Frame 10"/>
          <p:cNvSpPr/>
          <p:nvPr/>
        </p:nvSpPr>
        <p:spPr>
          <a:xfrm>
            <a:off x="12585329" y="111765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BD7EC75-FA12-4D24-8FEF-D70FB278FC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0727" y="3228244"/>
            <a:ext cx="9502682" cy="510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929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505011" y="3760454"/>
            <a:ext cx="8819799" cy="52202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ts val="10060"/>
              </a:lnSpc>
            </a:pPr>
            <a:r>
              <a:rPr lang="en-US" altLang="zh-CN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7.</a:t>
            </a:r>
            <a:r>
              <a:rPr lang="zh-CN" altLang="en-US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每天对当日工作过程进行总结，撰写工作日志以及学习记录</a:t>
            </a:r>
            <a:endParaRPr lang="en-US" sz="8000" b="1" spc="2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Half Frame 6"/>
          <p:cNvSpPr/>
          <p:nvPr/>
        </p:nvSpPr>
        <p:spPr>
          <a:xfrm rot="10800000">
            <a:off x="15752561" y="548640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alf Frame 10"/>
          <p:cNvSpPr/>
          <p:nvPr/>
        </p:nvSpPr>
        <p:spPr>
          <a:xfrm>
            <a:off x="12585329" y="111765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3828538-FF0A-4142-B92A-36D18C841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5329" y="5986339"/>
            <a:ext cx="7493385" cy="641383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DB8B318-5FE5-4E36-B4E9-A499F7B42F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62750" y="1117654"/>
            <a:ext cx="7493385" cy="6413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9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" r="13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0" y="-30751"/>
            <a:ext cx="24377650" cy="13746751"/>
          </a:xfrm>
          <a:prstGeom prst="rect">
            <a:avLst/>
          </a:prstGeom>
          <a:gradFill flip="none" rotWithShape="0">
            <a:gsLst>
              <a:gs pos="0">
                <a:srgbClr val="3B1F4D"/>
              </a:gs>
              <a:gs pos="100000">
                <a:srgbClr val="2D1E42">
                  <a:alpha val="63000"/>
                </a:srgbClr>
              </a:gs>
            </a:gsLst>
            <a:lin ang="37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 rot="10800000">
            <a:off x="19088721" y="7998100"/>
            <a:ext cx="1616703" cy="1600200"/>
            <a:chOff x="3053268" y="4800600"/>
            <a:chExt cx="1616703" cy="1600200"/>
          </a:xfrm>
        </p:grpSpPr>
        <p:cxnSp>
          <p:nvCxnSpPr>
            <p:cNvPr id="31" name="Straight Connector 30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3053268" y="4800600"/>
            <a:ext cx="1616703" cy="1600200"/>
            <a:chOff x="3053268" y="4800600"/>
            <a:chExt cx="1616703" cy="1600200"/>
          </a:xfrm>
        </p:grpSpPr>
        <p:cxnSp>
          <p:nvCxnSpPr>
            <p:cNvPr id="34" name="Straight Connector 33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/>
          <p:cNvSpPr>
            <a:spLocks/>
          </p:cNvSpPr>
          <p:nvPr/>
        </p:nvSpPr>
        <p:spPr bwMode="auto">
          <a:xfrm>
            <a:off x="7480440" y="6512075"/>
            <a:ext cx="9492983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4572000">
              <a:lnSpc>
                <a:spcPts val="12000"/>
              </a:lnSpc>
            </a:pPr>
            <a:r>
              <a:rPr lang="zh-CN" altLang="en-US" sz="10500" b="1" spc="5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  <a:sym typeface="Bebas Neue" charset="0"/>
              </a:rPr>
              <a:t>预期</a:t>
            </a:r>
            <a:r>
              <a:rPr lang="en-US" altLang="zh-CN" sz="10500" b="1" spc="5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  <a:sym typeface="Bebas Neue" charset="0"/>
              </a:rPr>
              <a:t>DEMO</a:t>
            </a:r>
            <a:r>
              <a:rPr lang="zh-CN" altLang="en-US" sz="10500" b="1" spc="5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  <a:sym typeface="Bebas Neue" charset="0"/>
              </a:rPr>
              <a:t>展示</a:t>
            </a:r>
            <a:endParaRPr lang="en-US" sz="10500" b="1" spc="5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  <a:sym typeface="Bebas Neue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11134106" y="8809463"/>
            <a:ext cx="209643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283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/>
          <p:cNvSpPr/>
          <p:nvPr/>
        </p:nvSpPr>
        <p:spPr>
          <a:xfrm>
            <a:off x="0" y="5419493"/>
            <a:ext cx="12511668" cy="6713033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931AFC08-5540-4D3D-BEFD-7AE838305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22" y="302295"/>
            <a:ext cx="7488859" cy="1265833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DE27DB7-F22A-44DC-AF46-985B47210B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9652" y="139148"/>
            <a:ext cx="7975118" cy="1282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52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0" y="-30751"/>
            <a:ext cx="24377650" cy="13746751"/>
          </a:xfrm>
          <a:prstGeom prst="rect">
            <a:avLst/>
          </a:prstGeom>
          <a:gradFill flip="none" rotWithShape="0">
            <a:gsLst>
              <a:gs pos="0">
                <a:srgbClr val="FA484D">
                  <a:alpha val="71000"/>
                </a:srgbClr>
              </a:gs>
              <a:gs pos="100000">
                <a:srgbClr val="2D1E42">
                  <a:alpha val="87000"/>
                </a:srgbClr>
              </a:gs>
            </a:gsLst>
            <a:lin ang="37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 rot="10800000">
            <a:off x="19088721" y="7998100"/>
            <a:ext cx="1616703" cy="1600200"/>
            <a:chOff x="3053268" y="4800600"/>
            <a:chExt cx="1616703" cy="1600200"/>
          </a:xfrm>
        </p:grpSpPr>
        <p:cxnSp>
          <p:nvCxnSpPr>
            <p:cNvPr id="31" name="Straight Connector 30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3053268" y="4800600"/>
            <a:ext cx="1616703" cy="1600200"/>
            <a:chOff x="3053268" y="4800600"/>
            <a:chExt cx="1616703" cy="1600200"/>
          </a:xfrm>
        </p:grpSpPr>
        <p:cxnSp>
          <p:nvCxnSpPr>
            <p:cNvPr id="34" name="Straight Connector 33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/>
          <p:cNvSpPr>
            <a:spLocks/>
          </p:cNvSpPr>
          <p:nvPr/>
        </p:nvSpPr>
        <p:spPr bwMode="auto">
          <a:xfrm>
            <a:off x="8338528" y="6837654"/>
            <a:ext cx="7776809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4572000">
              <a:lnSpc>
                <a:spcPts val="12000"/>
              </a:lnSpc>
            </a:pPr>
            <a:r>
              <a:rPr lang="en-US" sz="10500" b="1" spc="5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  <a:sym typeface="Bebas Neue" charset="0"/>
              </a:rPr>
              <a:t>THANK YOU!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11134106" y="8809463"/>
            <a:ext cx="209643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596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9517" r="19517"/>
          <a:stretch>
            <a:fillRect/>
          </a:stretch>
        </p:blipFill>
        <p:spPr/>
      </p:pic>
      <p:sp>
        <p:nvSpPr>
          <p:cNvPr id="5" name="Rectangle 4"/>
          <p:cNvSpPr/>
          <p:nvPr/>
        </p:nvSpPr>
        <p:spPr>
          <a:xfrm>
            <a:off x="12178216" y="-105489"/>
            <a:ext cx="12199434" cy="13716000"/>
          </a:xfrm>
          <a:prstGeom prst="rect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14363311" y="5305961"/>
            <a:ext cx="4317207" cy="144655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8800" b="1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</a:rPr>
              <a:t>OUTLINE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14485097" y="6936054"/>
            <a:ext cx="283186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83473348-57B3-4254-8013-494346F33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707" y="3771973"/>
            <a:ext cx="8298776" cy="632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128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6" b="7806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0" y="-30751"/>
            <a:ext cx="24377650" cy="13746751"/>
          </a:xfrm>
          <a:prstGeom prst="rect">
            <a:avLst/>
          </a:prstGeom>
          <a:gradFill flip="none" rotWithShape="0">
            <a:gsLst>
              <a:gs pos="0">
                <a:srgbClr val="FB4C52">
                  <a:lumMod val="52000"/>
                  <a:lumOff val="48000"/>
                  <a:alpha val="90000"/>
                </a:srgbClr>
              </a:gs>
              <a:gs pos="87000">
                <a:srgbClr val="2D1E42">
                  <a:alpha val="74000"/>
                </a:srgbClr>
              </a:gs>
            </a:gsLst>
            <a:lin ang="37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 rot="10800000">
            <a:off x="19088721" y="7998100"/>
            <a:ext cx="1616703" cy="1600200"/>
            <a:chOff x="3053268" y="4800600"/>
            <a:chExt cx="1616703" cy="1600200"/>
          </a:xfrm>
        </p:grpSpPr>
        <p:cxnSp>
          <p:nvCxnSpPr>
            <p:cNvPr id="31" name="Straight Connector 30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3053268" y="4800600"/>
            <a:ext cx="1616703" cy="1600200"/>
            <a:chOff x="3053268" y="4800600"/>
            <a:chExt cx="1616703" cy="1600200"/>
          </a:xfrm>
        </p:grpSpPr>
        <p:cxnSp>
          <p:nvCxnSpPr>
            <p:cNvPr id="34" name="Straight Connector 33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/>
          <p:cNvSpPr>
            <a:spLocks/>
          </p:cNvSpPr>
          <p:nvPr/>
        </p:nvSpPr>
        <p:spPr bwMode="auto">
          <a:xfrm>
            <a:off x="9206863" y="5930156"/>
            <a:ext cx="5642570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4572000">
              <a:lnSpc>
                <a:spcPts val="12000"/>
              </a:lnSpc>
            </a:pPr>
            <a:r>
              <a:rPr lang="zh-CN" altLang="en-US" sz="10500" b="1" spc="5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  <a:sym typeface="Bebas Neue" charset="0"/>
              </a:rPr>
              <a:t>项目介绍</a:t>
            </a:r>
            <a:endParaRPr lang="en-US" sz="10500" b="1" spc="5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  <a:sym typeface="Bebas Neue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11134106" y="8809463"/>
            <a:ext cx="209643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3531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5396003" y="9689204"/>
            <a:ext cx="3879444" cy="8053592"/>
            <a:chOff x="11310678" y="5484773"/>
            <a:chExt cx="2665090" cy="5532633"/>
          </a:xfrm>
        </p:grpSpPr>
        <p:sp>
          <p:nvSpPr>
            <p:cNvPr id="14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5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6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7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8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19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0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1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2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3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4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5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6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7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8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29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30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31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10058400" y="7111691"/>
            <a:ext cx="4337050" cy="9003564"/>
            <a:chOff x="11310678" y="5484773"/>
            <a:chExt cx="2665090" cy="5532633"/>
          </a:xfrm>
        </p:grpSpPr>
        <p:sp>
          <p:nvSpPr>
            <p:cNvPr id="33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34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36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39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0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1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2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3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4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5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6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7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8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49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0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1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2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3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5178403" y="9689204"/>
            <a:ext cx="3879444" cy="8053592"/>
            <a:chOff x="11310678" y="5484773"/>
            <a:chExt cx="2665090" cy="5532633"/>
          </a:xfrm>
        </p:grpSpPr>
        <p:sp>
          <p:nvSpPr>
            <p:cNvPr id="55" name="Freeform 59"/>
            <p:cNvSpPr>
              <a:spLocks/>
            </p:cNvSpPr>
            <p:nvPr/>
          </p:nvSpPr>
          <p:spPr bwMode="auto">
            <a:xfrm>
              <a:off x="11310678" y="5484773"/>
              <a:ext cx="2665090" cy="5532633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auto">
            <a:xfrm>
              <a:off x="11343102" y="5517205"/>
              <a:ext cx="2600245" cy="5467772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7" name="Oval 61"/>
            <p:cNvSpPr>
              <a:spLocks noChangeArrowheads="1"/>
            </p:cNvSpPr>
            <p:nvPr/>
          </p:nvSpPr>
          <p:spPr bwMode="auto">
            <a:xfrm>
              <a:off x="12607558" y="5750705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8" name="Oval 62"/>
            <p:cNvSpPr>
              <a:spLocks noChangeArrowheads="1"/>
            </p:cNvSpPr>
            <p:nvPr/>
          </p:nvSpPr>
          <p:spPr bwMode="auto">
            <a:xfrm>
              <a:off x="12633495" y="5776649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59" name="Oval 63"/>
            <p:cNvSpPr>
              <a:spLocks noChangeArrowheads="1"/>
            </p:cNvSpPr>
            <p:nvPr/>
          </p:nvSpPr>
          <p:spPr bwMode="auto">
            <a:xfrm>
              <a:off x="12607558" y="5744216"/>
              <a:ext cx="77812" cy="7783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0" name="Oval 64"/>
            <p:cNvSpPr>
              <a:spLocks noChangeArrowheads="1"/>
            </p:cNvSpPr>
            <p:nvPr/>
          </p:nvSpPr>
          <p:spPr bwMode="auto">
            <a:xfrm>
              <a:off x="12633495" y="5770161"/>
              <a:ext cx="19455" cy="1946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1" name="Oval 65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2" name="Oval 66"/>
            <p:cNvSpPr>
              <a:spLocks noChangeArrowheads="1"/>
            </p:cNvSpPr>
            <p:nvPr/>
          </p:nvSpPr>
          <p:spPr bwMode="auto">
            <a:xfrm>
              <a:off x="12620526" y="5757189"/>
              <a:ext cx="51875" cy="5188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3" name="Oval 67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4" name="Oval 68"/>
            <p:cNvSpPr>
              <a:spLocks noChangeArrowheads="1"/>
            </p:cNvSpPr>
            <p:nvPr/>
          </p:nvSpPr>
          <p:spPr bwMode="auto">
            <a:xfrm>
              <a:off x="12633495" y="5770161"/>
              <a:ext cx="25937" cy="2594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auto">
            <a:xfrm>
              <a:off x="12639982" y="5776649"/>
              <a:ext cx="6486" cy="64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7" name="Oval 71"/>
            <p:cNvSpPr>
              <a:spLocks noChangeArrowheads="1"/>
            </p:cNvSpPr>
            <p:nvPr/>
          </p:nvSpPr>
          <p:spPr bwMode="auto">
            <a:xfrm>
              <a:off x="12432481" y="10433658"/>
              <a:ext cx="421488" cy="42159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auto">
            <a:xfrm>
              <a:off x="12536231" y="10537435"/>
              <a:ext cx="213987" cy="214043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69" name="Rectangle 73"/>
            <p:cNvSpPr>
              <a:spLocks noChangeArrowheads="1"/>
            </p:cNvSpPr>
            <p:nvPr/>
          </p:nvSpPr>
          <p:spPr bwMode="auto">
            <a:xfrm>
              <a:off x="11505210" y="6302020"/>
              <a:ext cx="2282509" cy="400191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70" name="Freeform 75"/>
            <p:cNvSpPr>
              <a:spLocks/>
            </p:cNvSpPr>
            <p:nvPr/>
          </p:nvSpPr>
          <p:spPr bwMode="auto">
            <a:xfrm>
              <a:off x="12445450" y="5938799"/>
              <a:ext cx="473364" cy="110266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71" name="Freeform 76"/>
            <p:cNvSpPr>
              <a:spLocks/>
            </p:cNvSpPr>
            <p:nvPr/>
          </p:nvSpPr>
          <p:spPr bwMode="auto">
            <a:xfrm>
              <a:off x="12471388" y="5971232"/>
              <a:ext cx="421488" cy="45405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  <p:sp>
          <p:nvSpPr>
            <p:cNvPr id="72" name="Oval 77"/>
            <p:cNvSpPr>
              <a:spLocks noChangeArrowheads="1"/>
            </p:cNvSpPr>
            <p:nvPr/>
          </p:nvSpPr>
          <p:spPr bwMode="auto">
            <a:xfrm>
              <a:off x="12289824" y="5958259"/>
              <a:ext cx="71331" cy="7134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Roboto Light"/>
              </a:endParaRPr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3039702" y="3699599"/>
            <a:ext cx="18722684" cy="2862322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zh-CN" sz="5400" dirty="0"/>
              <a:t>       </a:t>
            </a:r>
            <a:r>
              <a:rPr lang="zh-CN" altLang="en-US" sz="6000" dirty="0">
                <a:solidFill>
                  <a:schemeClr val="tx2"/>
                </a:solidFill>
              </a:rPr>
              <a:t>通过对图书馆一楼各区域标志物进行图像识别训练，以期达到识别各区域的目的。其结果使用简单的安卓端</a:t>
            </a:r>
            <a:r>
              <a:rPr lang="en-US" altLang="zh-CN" sz="6000" dirty="0">
                <a:solidFill>
                  <a:schemeClr val="tx2"/>
                </a:solidFill>
              </a:rPr>
              <a:t>APP</a:t>
            </a:r>
            <a:r>
              <a:rPr lang="zh-CN" altLang="en-US" sz="6000" dirty="0">
                <a:solidFill>
                  <a:schemeClr val="tx2"/>
                </a:solidFill>
              </a:rPr>
              <a:t>展示 。</a:t>
            </a:r>
            <a:endParaRPr lang="zh-CN" altLang="en-US" sz="5400" dirty="0">
              <a:solidFill>
                <a:schemeClr val="tx2"/>
              </a:solidFill>
            </a:endParaRPr>
          </a:p>
        </p:txBody>
      </p:sp>
      <p:sp>
        <p:nvSpPr>
          <p:cNvPr id="74" name="Shape 2600"/>
          <p:cNvSpPr/>
          <p:nvPr/>
        </p:nvSpPr>
        <p:spPr>
          <a:xfrm>
            <a:off x="16685776" y="1337301"/>
            <a:ext cx="1413172" cy="14131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8"/>
                </a:moveTo>
                <a:cubicBezTo>
                  <a:pt x="5378" y="20618"/>
                  <a:pt x="982" y="16223"/>
                  <a:pt x="982" y="10800"/>
                </a:cubicBezTo>
                <a:cubicBezTo>
                  <a:pt x="982" y="5378"/>
                  <a:pt x="5378" y="982"/>
                  <a:pt x="10800" y="982"/>
                </a:cubicBezTo>
                <a:cubicBezTo>
                  <a:pt x="16223" y="982"/>
                  <a:pt x="20618" y="537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5" y="21600"/>
                  <a:pt x="21600" y="16765"/>
                  <a:pt x="21600" y="10800"/>
                </a:cubicBezTo>
                <a:cubicBezTo>
                  <a:pt x="21600" y="4836"/>
                  <a:pt x="16765" y="0"/>
                  <a:pt x="10800" y="0"/>
                </a:cubicBezTo>
                <a:moveTo>
                  <a:pt x="16200" y="10309"/>
                </a:moveTo>
                <a:lnTo>
                  <a:pt x="11291" y="10309"/>
                </a:lnTo>
                <a:lnTo>
                  <a:pt x="11291" y="5401"/>
                </a:lnTo>
                <a:cubicBezTo>
                  <a:pt x="11291" y="5129"/>
                  <a:pt x="11071" y="4909"/>
                  <a:pt x="10800" y="4909"/>
                </a:cubicBezTo>
                <a:cubicBezTo>
                  <a:pt x="10529" y="4909"/>
                  <a:pt x="10309" y="5129"/>
                  <a:pt x="10309" y="5401"/>
                </a:cubicBezTo>
                <a:lnTo>
                  <a:pt x="10309" y="10309"/>
                </a:lnTo>
                <a:lnTo>
                  <a:pt x="5400" y="10309"/>
                </a:lnTo>
                <a:cubicBezTo>
                  <a:pt x="5129" y="10309"/>
                  <a:pt x="4909" y="10529"/>
                  <a:pt x="4909" y="10800"/>
                </a:cubicBezTo>
                <a:cubicBezTo>
                  <a:pt x="4909" y="11072"/>
                  <a:pt x="5129" y="11292"/>
                  <a:pt x="5400" y="11292"/>
                </a:cubicBezTo>
                <a:lnTo>
                  <a:pt x="10309" y="11292"/>
                </a:lnTo>
                <a:lnTo>
                  <a:pt x="10309" y="16200"/>
                </a:lnTo>
                <a:cubicBezTo>
                  <a:pt x="10309" y="16472"/>
                  <a:pt x="10529" y="16691"/>
                  <a:pt x="10800" y="16691"/>
                </a:cubicBezTo>
                <a:cubicBezTo>
                  <a:pt x="11071" y="16691"/>
                  <a:pt x="11291" y="16472"/>
                  <a:pt x="11291" y="16200"/>
                </a:cubicBezTo>
                <a:lnTo>
                  <a:pt x="11291" y="11292"/>
                </a:lnTo>
                <a:lnTo>
                  <a:pt x="16200" y="11292"/>
                </a:lnTo>
                <a:cubicBezTo>
                  <a:pt x="16471" y="11292"/>
                  <a:pt x="16691" y="11072"/>
                  <a:pt x="16691" y="10800"/>
                </a:cubicBezTo>
                <a:cubicBezTo>
                  <a:pt x="16691" y="10529"/>
                  <a:pt x="16471" y="10309"/>
                  <a:pt x="16200" y="10309"/>
                </a:cubicBezTo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38090" tIns="38090" rIns="38090" bIns="38090" anchor="ctr"/>
          <a:lstStyle/>
          <a:p>
            <a:pPr defTabSz="45706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999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58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8622" r="28622"/>
          <a:stretch>
            <a:fillRect/>
          </a:stretch>
        </p:blipFill>
        <p:spPr/>
      </p:pic>
      <p:pic>
        <p:nvPicPr>
          <p:cNvPr id="9" name="Picture Placeholder 8"/>
          <p:cNvPicPr>
            <a:picLocks noGrp="1" noChangeAspect="1"/>
          </p:cNvPicPr>
          <p:nvPr>
            <p:ph type="pic" sz="quarter" idx="59"/>
          </p:nvPr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109" r="7109"/>
          <a:stretch>
            <a:fillRect/>
          </a:stretch>
        </p:blipFill>
        <p:spPr/>
      </p:pic>
      <p:pic>
        <p:nvPicPr>
          <p:cNvPr id="10" name="Picture Placeholder 9"/>
          <p:cNvPicPr>
            <a:picLocks noGrp="1" noChangeAspect="1"/>
          </p:cNvPicPr>
          <p:nvPr>
            <p:ph type="pic" sz="quarter" idx="57"/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441" r="21441"/>
          <a:stretch>
            <a:fillRect/>
          </a:stretch>
        </p:blipFill>
        <p:spPr/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84BE07C-5BCB-4DE3-A201-2C7BB6073D6B}"/>
              </a:ext>
            </a:extLst>
          </p:cNvPr>
          <p:cNvSpPr txBox="1"/>
          <p:nvPr/>
        </p:nvSpPr>
        <p:spPr>
          <a:xfrm>
            <a:off x="11318148" y="1225561"/>
            <a:ext cx="111814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dirty="0">
                <a:solidFill>
                  <a:schemeClr val="tx2"/>
                </a:solidFill>
              </a:rPr>
              <a:t>项目介绍</a:t>
            </a:r>
          </a:p>
        </p:txBody>
      </p:sp>
    </p:spTree>
    <p:extLst>
      <p:ext uri="{BB962C8B-B14F-4D97-AF65-F5344CB8AC3E}">
        <p14:creationId xmlns:p14="http://schemas.microsoft.com/office/powerpoint/2010/main" val="1363969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" r="13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0" y="-30751"/>
            <a:ext cx="24377650" cy="13746751"/>
          </a:xfrm>
          <a:prstGeom prst="rect">
            <a:avLst/>
          </a:prstGeom>
          <a:gradFill flip="none" rotWithShape="0">
            <a:gsLst>
              <a:gs pos="0">
                <a:srgbClr val="817E9A">
                  <a:alpha val="74000"/>
                </a:srgbClr>
              </a:gs>
              <a:gs pos="100000">
                <a:srgbClr val="4AEDDE">
                  <a:alpha val="74000"/>
                  <a:lumMod val="93000"/>
                </a:srgbClr>
              </a:gs>
            </a:gsLst>
            <a:lin ang="37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 rot="10800000">
            <a:off x="19088721" y="7998100"/>
            <a:ext cx="1616703" cy="1600200"/>
            <a:chOff x="3053268" y="4800600"/>
            <a:chExt cx="1616703" cy="1600200"/>
          </a:xfrm>
        </p:grpSpPr>
        <p:cxnSp>
          <p:nvCxnSpPr>
            <p:cNvPr id="31" name="Straight Connector 30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3053268" y="4800600"/>
            <a:ext cx="1616703" cy="1600200"/>
            <a:chOff x="3053268" y="4800600"/>
            <a:chExt cx="1616703" cy="1600200"/>
          </a:xfrm>
        </p:grpSpPr>
        <p:cxnSp>
          <p:nvCxnSpPr>
            <p:cNvPr id="34" name="Straight Connector 33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/>
          <p:cNvCxnSpPr/>
          <p:nvPr/>
        </p:nvCxnSpPr>
        <p:spPr>
          <a:xfrm>
            <a:off x="11134106" y="8809463"/>
            <a:ext cx="209643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885225" y="6231848"/>
            <a:ext cx="1043754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0" b="1" dirty="0">
                <a:solidFill>
                  <a:schemeClr val="bg1"/>
                </a:solidFill>
                <a:latin typeface="Montserrat Semi" charset="0"/>
                <a:ea typeface="Montserrat Semi" charset="0"/>
                <a:cs typeface="Montserrat Semi" charset="0"/>
              </a:rPr>
              <a:t>研究思路</a:t>
            </a:r>
            <a:endParaRPr lang="en-US" sz="10500" b="1" dirty="0">
              <a:solidFill>
                <a:schemeClr val="bg1"/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92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ubtitle 2"/>
          <p:cNvSpPr txBox="1">
            <a:spLocks/>
          </p:cNvSpPr>
          <p:nvPr/>
        </p:nvSpPr>
        <p:spPr>
          <a:xfrm>
            <a:off x="15787043" y="6296143"/>
            <a:ext cx="7202608" cy="1264259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650"/>
              </a:lnSpc>
            </a:pPr>
            <a:r>
              <a:rPr lang="zh-CN" altLang="en-US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在</a:t>
            </a:r>
            <a:r>
              <a:rPr lang="en-US" altLang="zh-CN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PC</a:t>
            </a:r>
            <a:r>
              <a:rPr lang="zh-CN" altLang="en-US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上试验成功后，利用</a:t>
            </a:r>
            <a:r>
              <a:rPr lang="en-US" altLang="zh-CN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intel</a:t>
            </a:r>
            <a:r>
              <a:rPr lang="zh-CN" altLang="en-US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深度学习计算资源进行大量训练，以得到我们需要的模型。</a:t>
            </a:r>
            <a:endParaRPr lang="en-US" sz="2800" dirty="0">
              <a:solidFill>
                <a:schemeClr val="tx1"/>
              </a:solidFill>
              <a:latin typeface="Adobe 仿宋 Std R" panose="02020400000000000000" pitchFamily="18" charset="-122"/>
              <a:ea typeface="Adobe 仿宋 Std R" panose="02020400000000000000" pitchFamily="18" charset="-122"/>
              <a:cs typeface="Source Sans Pro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5787043" y="5205764"/>
            <a:ext cx="5724644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48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扩大范围，进行推广</a:t>
            </a:r>
            <a:endParaRPr lang="en-US" sz="48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15787043" y="9957824"/>
            <a:ext cx="7202608" cy="1264259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650"/>
              </a:lnSpc>
            </a:pPr>
            <a:r>
              <a:rPr lang="zh-CN" altLang="en-US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做成</a:t>
            </a:r>
            <a:r>
              <a:rPr lang="en-US" altLang="zh-CN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APP</a:t>
            </a:r>
            <a:r>
              <a:rPr lang="zh-CN" altLang="en-US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，与服务器连接，通过</a:t>
            </a:r>
            <a:r>
              <a:rPr lang="en-US" altLang="zh-CN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APP</a:t>
            </a:r>
            <a:r>
              <a:rPr lang="zh-CN" altLang="en-US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将照片传到服务器并利用模型进行推理，进行测试并完善。</a:t>
            </a:r>
            <a:endParaRPr lang="en-US" sz="2800" dirty="0">
              <a:solidFill>
                <a:schemeClr val="tx1"/>
              </a:solidFill>
              <a:latin typeface="Adobe 仿宋 Std R" panose="02020400000000000000" pitchFamily="18" charset="-122"/>
              <a:ea typeface="Adobe 仿宋 Std R" panose="02020400000000000000" pitchFamily="18" charset="-122"/>
              <a:cs typeface="Source Sans Pro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5787043" y="8892355"/>
            <a:ext cx="5660524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48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完成</a:t>
            </a:r>
            <a:r>
              <a:rPr lang="en-US" altLang="zh-CN" sz="48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APP</a:t>
            </a:r>
            <a:r>
              <a:rPr lang="zh-CN" altLang="en-US" sz="48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，进行测试</a:t>
            </a:r>
            <a:endParaRPr lang="en-US" sz="48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63507" y="5205764"/>
            <a:ext cx="2646878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48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收集资料</a:t>
            </a:r>
            <a:endParaRPr lang="en-US" sz="48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0" name="Subtitle 2"/>
          <p:cNvSpPr txBox="1">
            <a:spLocks/>
          </p:cNvSpPr>
          <p:nvPr/>
        </p:nvSpPr>
        <p:spPr>
          <a:xfrm>
            <a:off x="3863507" y="9928599"/>
            <a:ext cx="7202608" cy="91801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2650"/>
              </a:lnSpc>
            </a:pPr>
            <a:r>
              <a:rPr lang="zh-CN" altLang="en-US" sz="2800" dirty="0">
                <a:solidFill>
                  <a:schemeClr val="tx1"/>
                </a:solidFill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在本机上搭建环境进行小范围训练，并测试验证。</a:t>
            </a:r>
            <a:endParaRPr lang="en-US" sz="2800" dirty="0">
              <a:solidFill>
                <a:schemeClr val="tx1"/>
              </a:solidFill>
              <a:latin typeface="Adobe 仿宋 Std R" panose="02020400000000000000" pitchFamily="18" charset="-122"/>
              <a:ea typeface="Adobe 仿宋 Std R" panose="02020400000000000000" pitchFamily="18" charset="-122"/>
              <a:cs typeface="Source Sans Pro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863507" y="8862956"/>
            <a:ext cx="3262432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zh-CN" altLang="en-US" sz="48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小范围测试</a:t>
            </a:r>
            <a:endParaRPr lang="en-US" sz="48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000985" y="8391762"/>
            <a:ext cx="142546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0" dirty="0">
                <a:solidFill>
                  <a:schemeClr val="bg1">
                    <a:lumMod val="9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3866559" y="4723101"/>
            <a:ext cx="142546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0" dirty="0">
                <a:solidFill>
                  <a:schemeClr val="bg1">
                    <a:lumMod val="9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3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941431" y="4723100"/>
            <a:ext cx="1425468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0" dirty="0">
                <a:solidFill>
                  <a:schemeClr val="bg1">
                    <a:lumMod val="9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1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13521151" y="8391762"/>
            <a:ext cx="2116284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0" dirty="0">
                <a:solidFill>
                  <a:schemeClr val="bg1">
                    <a:lumMod val="9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4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905944" y="1496863"/>
            <a:ext cx="5673349" cy="1554272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>
              <a:lnSpc>
                <a:spcPts val="11360"/>
              </a:lnSpc>
            </a:pPr>
            <a:r>
              <a:rPr lang="zh-CN" altLang="en-US" sz="10500" spc="200" dirty="0">
                <a:solidFill>
                  <a:schemeClr val="tx2">
                    <a:lumMod val="65000"/>
                    <a:lumOff val="35000"/>
                  </a:schemeClr>
                </a:solidFill>
                <a:latin typeface="Montserrat Semi" charset="0"/>
                <a:ea typeface="Montserrat Semi" charset="0"/>
                <a:cs typeface="Montserrat Semi" charset="0"/>
              </a:rPr>
              <a:t>研究思路</a:t>
            </a:r>
            <a:endParaRPr lang="en-US" sz="10500" spc="200" dirty="0">
              <a:solidFill>
                <a:schemeClr val="tx2">
                  <a:lumMod val="65000"/>
                  <a:lumOff val="35000"/>
                </a:schemeClr>
              </a:solidFill>
              <a:latin typeface="Montserrat Semi" charset="0"/>
              <a:ea typeface="Montserrat Semi" charset="0"/>
              <a:cs typeface="Montserrat Semi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4F25B79-9847-4328-A966-A88DBE4E3802}"/>
              </a:ext>
            </a:extLst>
          </p:cNvPr>
          <p:cNvSpPr txBox="1"/>
          <p:nvPr/>
        </p:nvSpPr>
        <p:spPr>
          <a:xfrm>
            <a:off x="3863507" y="6279458"/>
            <a:ext cx="7202608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50"/>
              </a:lnSpc>
            </a:pPr>
            <a:r>
              <a:rPr lang="zh-CN" altLang="en-US" sz="2800" dirty="0"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在相关网站上收集关于深度</a:t>
            </a:r>
            <a:endParaRPr lang="en-US" altLang="zh-CN" sz="2800" dirty="0">
              <a:latin typeface="Adobe 仿宋 Std R" panose="02020400000000000000" pitchFamily="18" charset="-122"/>
              <a:ea typeface="Adobe 仿宋 Std R" panose="02020400000000000000" pitchFamily="18" charset="-122"/>
              <a:cs typeface="Source Sans Pro" charset="0"/>
            </a:endParaRPr>
          </a:p>
          <a:p>
            <a:pPr>
              <a:lnSpc>
                <a:spcPts val="2650"/>
              </a:lnSpc>
            </a:pPr>
            <a:r>
              <a:rPr lang="zh-CN" altLang="en-US" sz="2800" dirty="0">
                <a:latin typeface="Adobe 仿宋 Std R" panose="02020400000000000000" pitchFamily="18" charset="-122"/>
                <a:ea typeface="Adobe 仿宋 Std R" panose="02020400000000000000" pitchFamily="18" charset="-122"/>
                <a:cs typeface="Source Sans Pro" charset="0"/>
              </a:rPr>
              <a:t>学习以及图像识别的资料，并进行学习。</a:t>
            </a:r>
            <a:endParaRPr lang="en-US" altLang="zh-CN" sz="2800" dirty="0">
              <a:latin typeface="Adobe 仿宋 Std R" panose="02020400000000000000" pitchFamily="18" charset="-122"/>
              <a:ea typeface="Adobe 仿宋 Std R" panose="02020400000000000000" pitchFamily="18" charset="-122"/>
              <a:cs typeface="Source Sans Pro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319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/>
      </p:pic>
      <p:sp>
        <p:nvSpPr>
          <p:cNvPr id="2" name="Rectangle 1"/>
          <p:cNvSpPr/>
          <p:nvPr/>
        </p:nvSpPr>
        <p:spPr>
          <a:xfrm>
            <a:off x="0" y="-30751"/>
            <a:ext cx="24377650" cy="13746751"/>
          </a:xfrm>
          <a:prstGeom prst="rect">
            <a:avLst/>
          </a:prstGeom>
          <a:gradFill flip="none" rotWithShape="0">
            <a:gsLst>
              <a:gs pos="0">
                <a:srgbClr val="583F52">
                  <a:alpha val="78000"/>
                </a:srgbClr>
              </a:gs>
              <a:gs pos="100000">
                <a:srgbClr val="817E9A">
                  <a:alpha val="46000"/>
                </a:srgbClr>
              </a:gs>
            </a:gsLst>
            <a:lin ang="372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/>
          <p:cNvGrpSpPr/>
          <p:nvPr/>
        </p:nvGrpSpPr>
        <p:grpSpPr>
          <a:xfrm rot="10800000">
            <a:off x="19088721" y="7998100"/>
            <a:ext cx="1616703" cy="1600200"/>
            <a:chOff x="3053268" y="4800600"/>
            <a:chExt cx="1616703" cy="1600200"/>
          </a:xfrm>
        </p:grpSpPr>
        <p:cxnSp>
          <p:nvCxnSpPr>
            <p:cNvPr id="31" name="Straight Connector 30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3053268" y="4800600"/>
            <a:ext cx="1616703" cy="1600200"/>
            <a:chOff x="3053268" y="4800600"/>
            <a:chExt cx="1616703" cy="1600200"/>
          </a:xfrm>
        </p:grpSpPr>
        <p:cxnSp>
          <p:nvCxnSpPr>
            <p:cNvPr id="34" name="Straight Connector 33"/>
            <p:cNvCxnSpPr/>
            <p:nvPr/>
          </p:nvCxnSpPr>
          <p:spPr>
            <a:xfrm flipV="1">
              <a:off x="3053268" y="4800600"/>
              <a:ext cx="1616703" cy="1254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3053268" y="4800601"/>
              <a:ext cx="0" cy="1600199"/>
            </a:xfrm>
            <a:prstGeom prst="line">
              <a:avLst/>
            </a:prstGeom>
            <a:ln w="571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/>
          <p:cNvSpPr>
            <a:spLocks/>
          </p:cNvSpPr>
          <p:nvPr/>
        </p:nvSpPr>
        <p:spPr bwMode="auto">
          <a:xfrm>
            <a:off x="7956897" y="6441179"/>
            <a:ext cx="8463855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anchor="ctr" anchorCtr="0">
            <a:spAutoFit/>
          </a:bodyPr>
          <a:lstStyle/>
          <a:p>
            <a:pPr algn="ctr" defTabSz="4572000">
              <a:lnSpc>
                <a:spcPts val="12000"/>
              </a:lnSpc>
            </a:pPr>
            <a:r>
              <a:rPr lang="zh-CN" altLang="en-US" sz="10500" b="1" spc="500" dirty="0">
                <a:solidFill>
                  <a:schemeClr val="bg1"/>
                </a:solidFill>
                <a:latin typeface="Montserrat" charset="0"/>
                <a:ea typeface="Montserrat" charset="0"/>
                <a:cs typeface="Montserrat" charset="0"/>
                <a:sym typeface="Bebas Neue" charset="0"/>
              </a:rPr>
              <a:t>本周工作汇报</a:t>
            </a:r>
            <a:endParaRPr lang="en-US" sz="10500" b="1" spc="500" dirty="0">
              <a:solidFill>
                <a:schemeClr val="bg1"/>
              </a:solidFill>
              <a:latin typeface="Montserrat" charset="0"/>
              <a:ea typeface="Montserrat" charset="0"/>
              <a:cs typeface="Montserrat" charset="0"/>
              <a:sym typeface="Bebas Neue" charset="0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>
            <a:off x="11134106" y="8809463"/>
            <a:ext cx="209643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1397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319996" y="3491030"/>
            <a:ext cx="8819799" cy="133459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ts val="10060"/>
              </a:lnSpc>
            </a:pPr>
            <a:r>
              <a:rPr lang="en-US" altLang="zh-CN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1.</a:t>
            </a:r>
            <a:r>
              <a:rPr lang="zh-CN" altLang="en-US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确定课题</a:t>
            </a:r>
            <a:endParaRPr lang="en-US" sz="8000" b="1" spc="2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Half Frame 6"/>
          <p:cNvSpPr/>
          <p:nvPr/>
        </p:nvSpPr>
        <p:spPr>
          <a:xfrm rot="10800000">
            <a:off x="15752561" y="548640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alf Frame 10"/>
          <p:cNvSpPr/>
          <p:nvPr/>
        </p:nvSpPr>
        <p:spPr>
          <a:xfrm>
            <a:off x="12585329" y="111765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597D068-26CB-4D63-95D9-1E2813E03EB9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6318" y="2426873"/>
            <a:ext cx="8385175" cy="838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197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>
            <a:off x="2319996" y="3491030"/>
            <a:ext cx="8819799" cy="133459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>
              <a:lnSpc>
                <a:spcPts val="10060"/>
              </a:lnSpc>
            </a:pPr>
            <a:r>
              <a:rPr lang="en-US" altLang="zh-CN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2.</a:t>
            </a:r>
            <a:r>
              <a:rPr lang="zh-CN" altLang="en-US" sz="8000" b="1" spc="200" dirty="0">
                <a:solidFill>
                  <a:schemeClr val="tx2"/>
                </a:solidFill>
                <a:latin typeface="Montserrat" charset="0"/>
                <a:ea typeface="Montserrat" charset="0"/>
                <a:cs typeface="Montserrat" charset="0"/>
              </a:rPr>
              <a:t>查找资料</a:t>
            </a:r>
            <a:endParaRPr lang="en-US" sz="8000" b="1" spc="200" dirty="0">
              <a:solidFill>
                <a:schemeClr val="tx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Half Frame 6"/>
          <p:cNvSpPr/>
          <p:nvPr/>
        </p:nvSpPr>
        <p:spPr>
          <a:xfrm rot="10800000">
            <a:off x="15752561" y="548640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alf Frame 10"/>
          <p:cNvSpPr/>
          <p:nvPr/>
        </p:nvSpPr>
        <p:spPr>
          <a:xfrm>
            <a:off x="12585329" y="1117654"/>
            <a:ext cx="6913764" cy="6913764"/>
          </a:xfrm>
          <a:prstGeom prst="halfFrame">
            <a:avLst>
              <a:gd name="adj1" fmla="val 4361"/>
              <a:gd name="adj2" fmla="val 4828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6279BC7-DA48-4A26-83D4-A0FBA0803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88511" y="2545932"/>
            <a:ext cx="8193099" cy="322479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265B43E-093B-4B9D-9FFC-5F0C336FF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87030" y="6858000"/>
            <a:ext cx="8187400" cy="4064142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3566AB7-6F33-406E-B404-9FFEFB2C2A5E}"/>
              </a:ext>
            </a:extLst>
          </p:cNvPr>
          <p:cNvSpPr txBox="1"/>
          <p:nvPr/>
        </p:nvSpPr>
        <p:spPr>
          <a:xfrm>
            <a:off x="2803220" y="5983357"/>
            <a:ext cx="65001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Adobe 仿宋 Std R" panose="02020400000000000000" pitchFamily="18" charset="-122"/>
                <a:ea typeface="Adobe 仿宋 Std R" panose="02020400000000000000" pitchFamily="18" charset="-122"/>
              </a:rPr>
              <a:t>查找有关深度学习的资料以及教程，汇总总结，并加以学习</a:t>
            </a:r>
          </a:p>
        </p:txBody>
      </p:sp>
    </p:spTree>
    <p:extLst>
      <p:ext uri="{BB962C8B-B14F-4D97-AF65-F5344CB8AC3E}">
        <p14:creationId xmlns:p14="http://schemas.microsoft.com/office/powerpoint/2010/main" val="4231288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Default Theme">
  <a:themeElements>
    <a:clrScheme name="Quintus 1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2E2E35"/>
      </a:accent1>
      <a:accent2>
        <a:srgbClr val="C09F74"/>
      </a:accent2>
      <a:accent3>
        <a:srgbClr val="9F9EA2"/>
      </a:accent3>
      <a:accent4>
        <a:srgbClr val="D7D5D4"/>
      </a:accent4>
      <a:accent5>
        <a:srgbClr val="2E2E35"/>
      </a:accent5>
      <a:accent6>
        <a:srgbClr val="9F9EA2"/>
      </a:accent6>
      <a:hlink>
        <a:srgbClr val="F33B48"/>
      </a:hlink>
      <a:folHlink>
        <a:srgbClr val="FFC000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34211</TotalTime>
  <Words>321</Words>
  <Application>Microsoft Office PowerPoint</Application>
  <PresentationFormat>自定义</PresentationFormat>
  <Paragraphs>47</Paragraphs>
  <Slides>17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Adobe 仿宋 Std R</vt:lpstr>
      <vt:lpstr>Gill Sans</vt:lpstr>
      <vt:lpstr>Lato Light</vt:lpstr>
      <vt:lpstr>Montserrat</vt:lpstr>
      <vt:lpstr>Montserrat Hairline</vt:lpstr>
      <vt:lpstr>Montserrat Light</vt:lpstr>
      <vt:lpstr>Montserrat Semi</vt:lpstr>
      <vt:lpstr>Roboto Light</vt:lpstr>
      <vt:lpstr>Arial</vt:lpstr>
      <vt:lpstr>Calibri Light</vt:lpstr>
      <vt:lpstr>Source Sans Pro</vt:lpstr>
      <vt:lpstr>Default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Quintus</dc:title>
  <dc:subject/>
  <dc:creator>Slidepro Design</dc:creator>
  <cp:keywords/>
  <dc:description/>
  <cp:lastModifiedBy>金妮 姚</cp:lastModifiedBy>
  <cp:revision>6318</cp:revision>
  <dcterms:created xsi:type="dcterms:W3CDTF">2014-11-12T21:47:38Z</dcterms:created>
  <dcterms:modified xsi:type="dcterms:W3CDTF">2019-08-22T10:14:09Z</dcterms:modified>
  <cp:category/>
</cp:coreProperties>
</file>

<file path=docProps/thumbnail.jpeg>
</file>